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c31c821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c31c821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Write the equations for the board with 2 feet and see if we can solve them.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Notice that if the COR location is known, we get linear equations. This also works if the COR is underneath any one of a small set of contact points -- it corresponds to “facets” on the LS.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c31c821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c31c821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need to spend awhile on this one. There is a lot to it. Maybe breakout to white board to talk people through the details.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c79a615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c79a615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Mason noted the above, which is convenient for approximating general pressure distributions.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as noted in Howe &amp; Cutkosky the actual limit surface is not very sensitive to the details of the pressure distribution.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Therefore, approximating a general pressure distribution with </a:t>
            </a:r>
            <a:r>
              <a:rPr lang="en"/>
              <a:t>three</a:t>
            </a:r>
            <a:r>
              <a:rPr lang="en"/>
              <a:t> points may often be good enough for practical purposes.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c31c821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c31c821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c31c821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c31c821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7716ec0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7716ec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Fig from S-H Lee thesis (1990) showing 2 COR locations and their mapping to the Limit Surface (LS), which is an ellipse in SE(2). </a:t>
            </a:r>
            <a:b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If we try all possible COR locations, we plot the ellipse. (Note that </a:t>
            </a:r>
            <a:r>
              <a:rPr lang="en" sz="1400" u="sng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mz does not depend on COR location</a:t>
            </a: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, only on where the point is with respect to the origin.)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c79a61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c79a61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Solvable in theory but difficult in practice. We look for a better way.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known and unknown quantities in these two equations? We assume we know </a:t>
            </a:r>
            <a:r>
              <a:rPr lang="en"/>
              <a:t>where</a:t>
            </a:r>
            <a:r>
              <a:rPr lang="en"/>
              <a:t> the points are, but we don’t know where the COR is. So we don’t know the </a:t>
            </a:r>
            <a:r>
              <a:rPr lang="en"/>
              <a:t>quantities</a:t>
            </a:r>
            <a:r>
              <a:rPr lang="en"/>
              <a:t> like (xi - x) and (yi - y) because we don’t know x and y. We also know the ratio fx/fy (direction of pushing force) but not the magnitude.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it’s very messy. Conversely, if we did know the COR, then it’s easy to compute fx and fy. Then all the (xi-x) terms are known and for those points that are sliding we know mu*fi.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da46eb75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da46eb75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Write the equations for the board with 2 feet and see if we can solve them.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Notice that if the COR location is known, we get linear equations. This also works if the COR is underneath any one of a small set of contact points -- it corresponds to “facets” on the LS.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d7716ec0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d7716ec0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c79a615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c79a615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Two assumptions: pressure distribution is more or less symmetric and we put origin at center of pressure.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Then normal of the epllisoid can be calcuated, and it gives the sliding direction per max work inequality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7716e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7716e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ec79a615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ec79a615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ec79a61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ec79a61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c79a61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c79a61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c79a61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c79a61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need to spend </a:t>
            </a:r>
            <a:r>
              <a:rPr lang="en"/>
              <a:t>awhile</a:t>
            </a:r>
            <a:r>
              <a:rPr lang="en"/>
              <a:t> on this one. There is a lot to it. Maybe breakout to white board to talk people through the details.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c31c821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c31c821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need to spend awhile on this one. There is a lot to it. Maybe breakout to white board to talk people through the details.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ec79a61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ec79a61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7716ec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7716ec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Fig from Goyal and Ruina paper, Planar Sliding with Dry Friction, Part 1 (1990)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691c7fd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691c7fd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Consider any direction,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Take lines perpendicular to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find where they intersect the limit surface. The maximum possible work (dissipated power) will be if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goes from the origin to the same point (maximum possible dot product of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). The same idea can be generalized to a convex friction surface in [fx,fy,mz] wrench space; now we take planes perpendicular to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find when the intersect the surface.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7716ec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7716ec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Show a closed convex curve in (X,Y) space and [fx,fy] vectors and lines of orientation given by unit vector [vx,vy] and how where they contact the curve, the unit normal is tangent to the line. And also the product [ftx,fty]^t*[vx,vy] gives the maximum work (power) of all possible forces that intersect the curve.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other words, given a direction [vx,vy], the corresponding slip force is the one on the curve that gives the maximum work.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So what? It means that if you construct a </a:t>
            </a:r>
            <a:r>
              <a:rPr b="1" lang="en" sz="1400">
                <a:solidFill>
                  <a:schemeClr val="dk1"/>
                </a:solidFill>
              </a:rPr>
              <a:t>convex friction limit surface</a:t>
            </a:r>
            <a:r>
              <a:rPr lang="en" sz="1400">
                <a:solidFill>
                  <a:schemeClr val="dk1"/>
                </a:solidFill>
              </a:rPr>
              <a:t> in wrench space F = [fx,fy,mz] for an object that slides on a physical surface you can use it to find both </a:t>
            </a:r>
            <a:r>
              <a:rPr b="1" lang="en" sz="1400">
                <a:solidFill>
                  <a:schemeClr val="dk1"/>
                </a:solidFill>
              </a:rPr>
              <a:t>when</a:t>
            </a:r>
            <a:r>
              <a:rPr lang="en" sz="1400">
                <a:solidFill>
                  <a:schemeClr val="dk1"/>
                </a:solidFill>
              </a:rPr>
              <a:t> an object will start to slide (when F intersects the limit surface) and in </a:t>
            </a:r>
            <a:r>
              <a:rPr b="1" lang="en" sz="1400">
                <a:solidFill>
                  <a:schemeClr val="dk1"/>
                </a:solidFill>
              </a:rPr>
              <a:t>what direction</a:t>
            </a:r>
            <a:r>
              <a:rPr lang="en" sz="1400">
                <a:solidFill>
                  <a:schemeClr val="dk1"/>
                </a:solidFill>
              </a:rPr>
              <a:t> it will move (given by the unit normal to the surface at the intersection).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7716ec0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d7716ec0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Fig from S-H Lee thesis (1990) showing LS for 3 points. The facets correspond to when COR is directly beneath one of the points, so for that point there are multiple solutions: ftx_i^2 + fty_i^2 &lt; (mu fn_i)^2 </a:t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A thing about friction limit surfaces is that they are often not intuitive because the force is independent of the magnitude of velocity. </a:t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LS for multiple points or contact patches = Minkowski sum of the LS for each of the points or patches.</a:t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d691c7fd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d691c7fd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contact patch results in a friction LS that is a tilted ellipse in wrench space [fx, fy, mz]. The combined LS can be obtained by taking the Minkowski sum of these 2 ellipses, or plotted directly in wrench space. The result is the convex shape at right. Note that it can go both and above the mz=0 plane, depending on whether rotations are clockwise or anticlockwise.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c79a61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c79a61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For some reason the 2020 students computed negative torque (f x r) instead of r x f…   It makes no real difference.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Write the equations for the board with 2 feet and see if we can solve them.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Notice that if the COR location is </a:t>
            </a:r>
            <a:r>
              <a:rPr b="1" lang="en" sz="1000">
                <a:solidFill>
                  <a:schemeClr val="dk2"/>
                </a:solidFill>
              </a:rPr>
              <a:t>known</a:t>
            </a:r>
            <a:r>
              <a:rPr lang="en" sz="1000">
                <a:solidFill>
                  <a:schemeClr val="dk2"/>
                </a:solidFill>
              </a:rPr>
              <a:t>, we get linear equations. This also works if the COR is underneath any one of a small set of contact points -- it corresponds to “facets” on the LS, as seen in slide 6.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e9c930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e9c930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Write the equations for the board with 2 feet and see if we can solve them.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Notice that if the COR location is known, we get linear equations. This also works if the COR is underneath any one of a small set of contact points -- it corresponds to “facets” on the LS.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0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1.gif"/><Relationship Id="rId5" Type="http://schemas.openxmlformats.org/officeDocument/2006/relationships/image" Target="../media/image1.png"/><Relationship Id="rId6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10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Frictional Manipulation with Pushing, Pulling, Sliding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ME319 - </a:t>
            </a:r>
            <a:r>
              <a:rPr lang="en"/>
              <a:t>JunEn Low, </a:t>
            </a:r>
            <a:r>
              <a:rPr lang="en"/>
              <a:t>Tony Chen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object is rotating about one of the contact points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4" y="3146350"/>
            <a:ext cx="2414114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12" y="4121900"/>
            <a:ext cx="2428389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850" y="3146351"/>
            <a:ext cx="2612494" cy="68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2"/>
          <p:cNvCxnSpPr/>
          <p:nvPr/>
        </p:nvCxnSpPr>
        <p:spPr>
          <a:xfrm>
            <a:off x="2987476" y="3465312"/>
            <a:ext cx="9111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2"/>
          <p:cNvSpPr txBox="1"/>
          <p:nvPr/>
        </p:nvSpPr>
        <p:spPr>
          <a:xfrm>
            <a:off x="4631925" y="1688875"/>
            <a:ext cx="35139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unknowns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linear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non-linear equality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non-linear inequality constraint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542" y="1311055"/>
            <a:ext cx="3407483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549" y="1879451"/>
            <a:ext cx="3276700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575" y="2457547"/>
            <a:ext cx="3235891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52275" y="2495550"/>
            <a:ext cx="3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</a:t>
            </a:r>
            <a:endParaRPr b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75" y="137375"/>
            <a:ext cx="6847325" cy="48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189625" y="86525"/>
            <a:ext cx="46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Sakurai (1990) continued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63350" y="627650"/>
            <a:ext cx="1923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FF"/>
                </a:solidFill>
              </a:rPr>
              <a:t>Could it be pivoting about one of the contacts?</a:t>
            </a:r>
            <a:endParaRPr b="1"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COR is at one of the contact points, we know the friction forces at the other two sliding points exactly.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gives enough information to solve the problem as a linear set of equations.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valid solution is found, our guess was correct.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108950" y="4491600"/>
            <a:ext cx="2733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(Included in LS-ellipsoid.py)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0" y="705000"/>
            <a:ext cx="7846278" cy="40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343425" y="8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arbitrary pressure distribution can often be...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7024550" y="4685625"/>
            <a:ext cx="19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 Mason (1986)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19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Grasp and fixture planning with friction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0" y="83070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6244400" y="865500"/>
            <a:ext cx="2805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Sakurai (MIT) and Lee (Stanford) ~1990 considered the problem of a workpiece held by clamps with friction:</a:t>
            </a:r>
            <a:endParaRPr sz="2100"/>
          </a:p>
          <a:p>
            <a:pPr indent="-247650" lvl="0" marL="5715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i="1" lang="en" sz="2100"/>
              <a:t>How many clamps needed? </a:t>
            </a:r>
            <a:endParaRPr i="1" sz="2100"/>
          </a:p>
          <a:p>
            <a:pPr indent="-247650" lvl="0" marL="5715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i="1" lang="en" sz="2100"/>
              <a:t>Where to put them?</a:t>
            </a:r>
            <a:endParaRPr i="1" sz="2100"/>
          </a:p>
          <a:p>
            <a:pPr indent="-247650" lvl="0" marL="5715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i="1" lang="en" sz="2100"/>
              <a:t>Maximum external </a:t>
            </a:r>
            <a:br>
              <a:rPr i="1" lang="en" sz="2100"/>
            </a:br>
            <a:r>
              <a:rPr i="1" lang="en" sz="2100"/>
              <a:t>force = ?</a:t>
            </a:r>
            <a:endParaRPr i="1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 forces are dominated by the forces under each clamp.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Clamp contact areas are small enough to approximate by frictional point contacts.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know where an external wrench [fex, fey, mez]’ is being applied (e.g. by a cutting tool) but we do not know the maximum magnitude that can be resisted without slipping.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94000"/>
            <a:ext cx="35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Limit Surface for 1 point</a:t>
            </a:r>
            <a:endParaRPr sz="2400"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025000"/>
            <a:ext cx="42603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114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point sliding on the plane is instantaneously rotating about some CoR.</a:t>
            </a:r>
            <a:endParaRPr/>
          </a:p>
          <a:p>
            <a:pPr indent="-228600" lvl="0" marL="114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Its friction force is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[f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en"/>
              <a:t> and is antiparallel to its sliding velocity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[v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v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en"/>
              <a:t>.</a:t>
            </a:r>
            <a:endParaRPr/>
          </a:p>
          <a:p>
            <a:pPr indent="-228600" lvl="0" marL="114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corresponding wrench is [</a:t>
            </a:r>
            <a:r>
              <a:rPr b="1" lang="en"/>
              <a:t>f</a:t>
            </a:r>
            <a:r>
              <a:rPr lang="en"/>
              <a:t>,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/>
              <a:t>] where </a:t>
            </a:r>
            <a:r>
              <a:rPr b="1" lang="en"/>
              <a:t>f</a:t>
            </a:r>
            <a:r>
              <a:rPr lang="en"/>
              <a:t> =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[f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"/>
              <a:t>,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/>
              <a:t> = </a:t>
            </a:r>
            <a:r>
              <a:rPr b="1" lang="en"/>
              <a:t>r</a:t>
            </a:r>
            <a:r>
              <a:rPr lang="en"/>
              <a:t>x</a:t>
            </a:r>
            <a:r>
              <a:rPr b="1" lang="en"/>
              <a:t>f</a:t>
            </a:r>
            <a:r>
              <a:rPr lang="en"/>
              <a:t>, and </a:t>
            </a:r>
            <a:r>
              <a:rPr b="1" lang="en"/>
              <a:t>r</a:t>
            </a:r>
            <a:r>
              <a:rPr lang="en"/>
              <a:t> is from the origin to the point.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00" y="0"/>
            <a:ext cx="4428526" cy="48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67700" y="4550800"/>
            <a:ext cx="8808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Fig from S-H Lee thesis (1990) showing 2 COR locations and their mapping to the Limit Surface (LS), which is an ellipse in SE(2). </a:t>
            </a:r>
            <a:r>
              <a:rPr lang="e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If we try all possible COR locations, we plot the ellipse. (Note that mz does not depend on COR location.)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063" y="1187812"/>
            <a:ext cx="5827875" cy="27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3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again to our same example, now with COR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56" y="759350"/>
            <a:ext cx="4058544" cy="37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75" y="966849"/>
            <a:ext cx="4890949" cy="21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92075" y="3371700"/>
            <a:ext cx="65886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Unknowns:  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210" y="4379710"/>
            <a:ext cx="36971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7988" y="4392922"/>
            <a:ext cx="437000" cy="5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9320" y="3469793"/>
            <a:ext cx="571500" cy="45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3600" y="3478674"/>
            <a:ext cx="485775" cy="46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7475" y="4359138"/>
            <a:ext cx="979575" cy="65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31425" y="3249950"/>
            <a:ext cx="979575" cy="9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76075" y="2571750"/>
            <a:ext cx="3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</a:t>
            </a:r>
            <a:endParaRPr b="1" sz="1500"/>
          </a:p>
        </p:txBody>
      </p:sp>
      <p:cxnSp>
        <p:nvCxnSpPr>
          <p:cNvPr id="210" name="Google Shape;210;p29"/>
          <p:cNvCxnSpPr/>
          <p:nvPr/>
        </p:nvCxnSpPr>
        <p:spPr>
          <a:xfrm>
            <a:off x="6021525" y="3908550"/>
            <a:ext cx="663300" cy="698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9"/>
          <p:cNvSpPr/>
          <p:nvPr/>
        </p:nvSpPr>
        <p:spPr>
          <a:xfrm>
            <a:off x="5539150" y="2490300"/>
            <a:ext cx="267650" cy="430550"/>
          </a:xfrm>
          <a:custGeom>
            <a:rect b="b" l="l" r="r" t="t"/>
            <a:pathLst>
              <a:path extrusionOk="0" h="17222" w="10706">
                <a:moveTo>
                  <a:pt x="10706" y="17222"/>
                </a:moveTo>
                <a:cubicBezTo>
                  <a:pt x="5082" y="13472"/>
                  <a:pt x="0" y="6759"/>
                  <a:pt x="0" y="0"/>
                </a:cubicBezTo>
              </a:path>
            </a:pathLst>
          </a:cu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248250" y="14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Howe/Cutkosky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4800" y="913325"/>
            <a:ext cx="40863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 and Cutkosky (IJRR 1996) consider arbitrary pressure distributions and calculate the net force and moment for each sliding element.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ellipsoidal approximation (with facets removed if there are just a few contacts) is a fast and reasonably accurate way to get the force and sliding direction. 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875" y="956000"/>
            <a:ext cx="40862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2738" y="324750"/>
            <a:ext cx="2622600" cy="4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many pressure distributions, an approximating ellipsoid is reasonably accurate, especially if we put the origin at the center of pressure and if the pressure distribution is not very asymmetric.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normal to the ellipsoid is easy to compute and gives the sliding direction.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84" y="0"/>
            <a:ext cx="64453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570350" y="3395725"/>
            <a:ext cx="20541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Example for a long skinny rectangle (approaching the 2 point case - which one could also use).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2332963" y="456350"/>
            <a:ext cx="792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m/m</a:t>
            </a:r>
            <a:r>
              <a:rPr baseline="-25000" lang="en" sz="1800">
                <a:highlight>
                  <a:srgbClr val="FFFFFF"/>
                </a:highlight>
              </a:rPr>
              <a:t>max</a:t>
            </a:r>
            <a:endParaRPr baseline="-25000" sz="1800">
              <a:highlight>
                <a:srgbClr val="FFFFFF"/>
              </a:highlight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7448225" y="4613425"/>
            <a:ext cx="713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</a:t>
            </a:r>
            <a:r>
              <a:rPr baseline="-25000" lang="en">
                <a:highlight>
                  <a:srgbClr val="FFFFFF"/>
                </a:highlight>
              </a:rPr>
              <a:t>t</a:t>
            </a:r>
            <a:r>
              <a:rPr lang="en">
                <a:highlight>
                  <a:srgbClr val="FFFFFF"/>
                </a:highlight>
              </a:rPr>
              <a:t>/f</a:t>
            </a:r>
            <a:r>
              <a:rPr baseline="-25000" lang="en" sz="1800">
                <a:highlight>
                  <a:srgbClr val="FFFFFF"/>
                </a:highlight>
              </a:rPr>
              <a:t>tm</a:t>
            </a:r>
            <a:r>
              <a:rPr baseline="-25000" lang="en" sz="1800">
                <a:highlight>
                  <a:srgbClr val="FFFFFF"/>
                </a:highlight>
              </a:rPr>
              <a:t>ax</a:t>
            </a:r>
            <a:endParaRPr baseline="-25000"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Question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board with 2 “feet” (contact patches): How does it behave when you push on it? Can you predict when it will start sliding?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Can you predict the instantaneous motion direction (twist)?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50" y="2309800"/>
            <a:ext cx="7073701" cy="27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13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from S-H Lee on accuracy of ellipsoid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86025" y="1027100"/>
            <a:ext cx="30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pressure distribution is not relatively symmetric about origin, you can create a tilted ellipsoid that has its long axis terminate at m_max, which occurs if COR is at origin.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 remove facets if COR could be at one of a few support points.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150" y="739526"/>
            <a:ext cx="5399050" cy="418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23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Questions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1152475"/>
            <a:ext cx="84753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</a:t>
            </a:r>
            <a:r>
              <a:rPr b="1" lang="en"/>
              <a:t>1</a:t>
            </a:r>
            <a:r>
              <a:rPr lang="en"/>
              <a:t>: Using the file SakuraiFrictionProblem.py, see if you can reproduce the results in the example problem in pages 90-100 of H. Sakurai’s MIT PhD thesis. (You will need to fill in some missing blanks in the script.)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questions on the accuracy of the approach.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Exercise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</a:t>
            </a:r>
            <a:r>
              <a:rPr b="1" lang="en"/>
              <a:t> 2</a:t>
            </a:r>
            <a:r>
              <a:rPr lang="en"/>
              <a:t>: Use the script LS-ellipsoid.py to solve the same Sakurai example using the Howe/Cutkosky/Lee ellipsoidal approximation to the friction limit surface. This script is essentially complete, so it’s just a matter of understanding it as you step through it.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questions on the accuracy of the approach.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75" y="137375"/>
            <a:ext cx="6847325" cy="48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>
            <p:ph type="title"/>
          </p:nvPr>
        </p:nvSpPr>
        <p:spPr>
          <a:xfrm>
            <a:off x="189625" y="86525"/>
            <a:ext cx="46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Sakurai (1990) continued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363350" y="627650"/>
            <a:ext cx="1923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FF"/>
                </a:solidFill>
              </a:rPr>
              <a:t>Could it be pivoting about one of the contacts?</a:t>
            </a:r>
            <a:endParaRPr b="1"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COR is at one of the contact points, we know the friction forces at the other two sliding points exactly.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that case, the only unknowns are the tangential force components at the pivoting point: [fcx, fcy]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must be below </a:t>
            </a:r>
            <a:r>
              <a:rPr lang="en"/>
              <a:t>friction</a:t>
            </a:r>
            <a:r>
              <a:rPr lang="en"/>
              <a:t> limit if actually pivoting at this point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75" y="137375"/>
            <a:ext cx="6847325" cy="48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type="title"/>
          </p:nvPr>
        </p:nvSpPr>
        <p:spPr>
          <a:xfrm>
            <a:off x="189625" y="86525"/>
            <a:ext cx="46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Sakurai (1990) continued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363350" y="627650"/>
            <a:ext cx="1923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FF"/>
                </a:solidFill>
              </a:rPr>
              <a:t>Could it be pivoting about one of the contacts?</a:t>
            </a:r>
            <a:endParaRPr b="1" i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COR is at one of the contact points, we know the friction forces at the other two sliding points exactly.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gives enough information to solve the problem as a linear set of equations.</a:t>
            </a:r>
            <a:endParaRPr/>
          </a:p>
          <a:p>
            <a:pPr indent="-146050" lvl="0" marL="571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valid solution is found, our guess was correct.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108950" y="4491600"/>
            <a:ext cx="2733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(Included in LS-ellipsoid.py)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67225" y="2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Exercise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847675"/>
            <a:ext cx="5815500" cy="3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</a:t>
            </a:r>
            <a:r>
              <a:rPr b="1" lang="en"/>
              <a:t>3</a:t>
            </a:r>
            <a:r>
              <a:rPr lang="en"/>
              <a:t>: A FlyCroTug* has attached a gripper to one leg of a divan and is attempting to drag it (see illustration and diagram with dimensions &amp; data).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3.1 Use the Maximum Work method (adapt from Q1) to solve for the instantaneous divan motion and required tugging force.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3.2 Use the approximating LS Ellipsoid (adapt from Q2) to solve for the instantaneous sofa motion and required tugging force.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344550" y="4393525"/>
            <a:ext cx="8454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Estrada, M. A., Mintchev, S., Christensen, D. L., Cutkosky, M. R., &amp; Floreano, D. (2018). Forceful manipulation with micro air vehicles.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Science Robotics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(23), eaau6903.</a:t>
            </a:r>
            <a:endParaRPr sz="1200"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675" y="301675"/>
            <a:ext cx="2711999" cy="27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87900" y="19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 Limit Surface Fundamentals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843550"/>
            <a:ext cx="8520600" cy="17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Goyal and Ruina: Consider a generalization (“weak form”) of the Coulomb friction law: Instead of saying there is a friction cone with the law: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which describes a circle, we say that it is a convex closed shape.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5979" r="0" t="0"/>
          <a:stretch/>
        </p:blipFill>
        <p:spPr>
          <a:xfrm>
            <a:off x="4776313" y="2436062"/>
            <a:ext cx="2431475" cy="21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197" y="2526599"/>
            <a:ext cx="1841325" cy="193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>
            <a:off x="3861051" y="3494000"/>
            <a:ext cx="9111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f_{tx}^2 + f_{ty}^2 \leq (\mu f_n)^2" id="72" name="Google Shape;72;p1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414" y="1662725"/>
            <a:ext cx="1807614" cy="3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900" y="4780550"/>
            <a:ext cx="9144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Figs from: Mason, Mechanics and Planning of Manipulator Pushing Operations (1986), Goyal and Ruina, Planar Sliding with Dry Friction, Part 1 (1990) </a:t>
            </a:r>
            <a:endParaRPr sz="1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87900" y="19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 Limit Surface Fundamentals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843550"/>
            <a:ext cx="49131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Any force vector F</a:t>
            </a:r>
            <a:r>
              <a:rPr baseline="-25000" lang="en" sz="2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= [f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ty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 inside this shape will not slip.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As the force vector intersects the shape, it slips.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1600"/>
              </a:spcAft>
              <a:buSzPts val="18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instantaneous direction of motion is given by the normal vector (i.e. the [v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v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 direction is parallel to the unit normal to the curve where [f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baseline="-25000" lang="en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] intersects it)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text{Maximum Work = } \bold{F_t}^T \cdot \bold{v}" id="80" name="Google Shape;80;p1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225" y="4228600"/>
            <a:ext cx="3782550" cy="45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200" y="922475"/>
            <a:ext cx="3614400" cy="38525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030725" y="3828400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also be expressed as a </a:t>
            </a:r>
            <a:r>
              <a:rPr lang="en"/>
              <a:t>maximum work inequality: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11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Maximum Work Inequality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2884" l="28114" r="0" t="0"/>
          <a:stretch/>
        </p:blipFill>
        <p:spPr>
          <a:xfrm>
            <a:off x="5591125" y="836750"/>
            <a:ext cx="3400475" cy="3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11700" y="789425"/>
            <a:ext cx="5084100" cy="4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</a:t>
            </a:r>
            <a:r>
              <a:rPr b="1" lang="en" sz="18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Maximum Work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“is a description of material behavior. The reader is cautioned against trying to relate it to common notions of minimum potential energy or positive entropy production.”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is it max at the intersection?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lphaLcPeriod"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30000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ᐧ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remains the same along the hyperplane defined by the normal vector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lphaLcPeriod"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30000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ᐧ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drops as we approach origin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lphaLcPeriod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 convexity, the furthest point would thus be the max.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>
            <a:off x="5591125" y="1672950"/>
            <a:ext cx="3165900" cy="960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/>
        </p:nvSpPr>
        <p:spPr>
          <a:xfrm>
            <a:off x="5499350" y="3352975"/>
            <a:ext cx="116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baseline="-25000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aseline="30000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ᐧ 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320476"/>
            <a:ext cx="5362574" cy="44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Surface for multiple points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73600" y="1028650"/>
            <a:ext cx="39555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extend the point analysis to a collection of points or a body sliding in the plane in SE(2).</a:t>
            </a:r>
            <a:endParaRPr sz="1400"/>
          </a:p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sum the forces and moments from each point.</a:t>
            </a:r>
            <a:endParaRPr sz="1400"/>
          </a:p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 we can create the LS as the </a:t>
            </a:r>
            <a:r>
              <a:rPr b="1" lang="en" sz="1400"/>
              <a:t>Minkowski sum</a:t>
            </a:r>
            <a:r>
              <a:rPr lang="en" sz="1400"/>
              <a:t> of the LS from each point.</a:t>
            </a:r>
            <a:endParaRPr sz="1400"/>
          </a:p>
          <a:p>
            <a:pPr indent="-260350" lvl="0" marL="17145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LS of any pressure distribution is the Minkowski sum of the LS of its constituent components. </a:t>
            </a:r>
            <a:endParaRPr sz="14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51" y="3809675"/>
            <a:ext cx="3596050" cy="7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725" y="1905449"/>
            <a:ext cx="2467100" cy="18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825" y="1316398"/>
            <a:ext cx="4089174" cy="3054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19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Our Board with 2 Feet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0" y="1578450"/>
            <a:ext cx="1687025" cy="253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9"/>
          <p:cNvCxnSpPr/>
          <p:nvPr/>
        </p:nvCxnSpPr>
        <p:spPr>
          <a:xfrm>
            <a:off x="1680526" y="2843725"/>
            <a:ext cx="9111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117" y="1343378"/>
            <a:ext cx="4016893" cy="3000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4995176" y="2843712"/>
            <a:ext cx="9111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Our Board with 2 Feet,</a:t>
            </a:r>
            <a:r>
              <a:rPr lang="en"/>
              <a:t> with equations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75" y="758150"/>
            <a:ext cx="4874075" cy="19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00" y="3801450"/>
            <a:ext cx="1857775" cy="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13" y="3053400"/>
            <a:ext cx="1846854" cy="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645675" y="3053400"/>
            <a:ext cx="54984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unknowns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linear equations, 2 non-linear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Maximum Work Inequality, we want to maximize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7491" y="4258945"/>
            <a:ext cx="2164184" cy="6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542" y="1275067"/>
            <a:ext cx="3407483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549" y="1879451"/>
            <a:ext cx="3276700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575" y="2457547"/>
            <a:ext cx="3235891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02243" y="4353893"/>
            <a:ext cx="3276700" cy="5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52275" y="2495550"/>
            <a:ext cx="3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</a:t>
            </a:r>
            <a:endParaRPr b="1"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3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object is rotating about one of the contact points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24" y="3146350"/>
            <a:ext cx="2414114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12" y="4121900"/>
            <a:ext cx="2428389" cy="6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850" y="3146351"/>
            <a:ext cx="2612494" cy="68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>
            <a:off x="2987476" y="3465312"/>
            <a:ext cx="9111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1"/>
          <p:cNvSpPr txBox="1"/>
          <p:nvPr/>
        </p:nvSpPr>
        <p:spPr>
          <a:xfrm>
            <a:off x="4631925" y="1688875"/>
            <a:ext cx="51072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unknowns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linear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non-linear equality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non-linear constraint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542" y="1311055"/>
            <a:ext cx="3407483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549" y="1879451"/>
            <a:ext cx="3276700" cy="4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575" y="2457547"/>
            <a:ext cx="3235891" cy="4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252275" y="2495550"/>
            <a:ext cx="3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